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9" r:id="rId2"/>
    <p:sldId id="260" r:id="rId3"/>
    <p:sldId id="273" r:id="rId4"/>
    <p:sldId id="309" r:id="rId5"/>
    <p:sldId id="310" r:id="rId6"/>
    <p:sldId id="311" r:id="rId7"/>
    <p:sldId id="312" r:id="rId8"/>
    <p:sldId id="314" r:id="rId9"/>
    <p:sldId id="319" r:id="rId10"/>
    <p:sldId id="320" r:id="rId11"/>
    <p:sldId id="322" r:id="rId12"/>
    <p:sldId id="271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BFF9"/>
    <a:srgbClr val="0C0466"/>
    <a:srgbClr val="A54CFE"/>
    <a:srgbClr val="70037C"/>
    <a:srgbClr val="D30392"/>
    <a:srgbClr val="F78484"/>
    <a:srgbClr val="7B02F7"/>
    <a:srgbClr val="CB98FE"/>
    <a:srgbClr val="F68051"/>
    <a:srgbClr val="260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1" autoAdjust="0"/>
    <p:restoredTop sz="94719" autoAdjust="0"/>
  </p:normalViewPr>
  <p:slideViewPr>
    <p:cSldViewPr snapToGrid="0" showGuides="1">
      <p:cViewPr varScale="1">
        <p:scale>
          <a:sx n="109" d="100"/>
          <a:sy n="109" d="100"/>
        </p:scale>
        <p:origin x="732" y="114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81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9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8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2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52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67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47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00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0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99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25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s://lh6.googleusercontent.com/GKyo_aDt4jMnbrEPFhev2mfCEx0Jz0BXVRgQNKmq6fY7ZG_NpNN-a7FY8voA1nidCj-avDSuo7cE9YVdY0HYVihr_LORQFj1qPJ8AphiIM1fIsC5X3yI0l4hZCKgUOX-5ZtZkulZTPo">
            <a:extLst>
              <a:ext uri="{FF2B5EF4-FFF2-40B4-BE49-F238E27FC236}">
                <a16:creationId xmlns:a16="http://schemas.microsoft.com/office/drawing/2014/main" id="{2AA86A1C-E26E-2C40-BBB7-AC9894473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66"/>
            <a:ext cx="121914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 rot="21122508">
            <a:off x="3743502" y="381261"/>
            <a:ext cx="91150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32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Franklin Gothic Demi" panose="020B0703020102020204" pitchFamily="34" charset="0"/>
                <a:ea typeface="Gadugi" panose="020B0502040204020203" pitchFamily="34" charset="0"/>
              </a:rPr>
              <a:t>Команд</a:t>
            </a:r>
            <a:r>
              <a:rPr lang="ru-RU" sz="32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Franklin Gothic Demi" panose="020B0703020102020204" pitchFamily="34" charset="0"/>
              </a:rPr>
              <a:t>а «Кто рискует, тот пьет»</a:t>
            </a:r>
            <a:endParaRPr lang="en-US" sz="3200" b="1" dirty="0">
              <a:ln>
                <a:solidFill>
                  <a:schemeClr val="tx1"/>
                </a:solidFill>
              </a:ln>
              <a:solidFill>
                <a:srgbClr val="FFC000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Franklin Gothic Demi" panose="020B0703020102020204" pitchFamily="34" charset="0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3746912" y="4380695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196251" y="4819427"/>
            <a:ext cx="452316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400" b="1" dirty="0">
                <a:ln>
                  <a:solidFill>
                    <a:schemeClr val="accent2"/>
                  </a:solidFill>
                </a:ln>
                <a:solidFill>
                  <a:srgbClr val="0C04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adugi" panose="020B0502040204020203" pitchFamily="34" charset="0"/>
              </a:rPr>
              <a:t>Бакланова Валерия</a:t>
            </a:r>
          </a:p>
          <a:p>
            <a:r>
              <a:rPr lang="ru-RU" sz="2400" b="1" dirty="0">
                <a:ln>
                  <a:solidFill>
                    <a:schemeClr val="accent2"/>
                  </a:solidFill>
                </a:ln>
                <a:solidFill>
                  <a:srgbClr val="0C04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adugi" panose="020B0502040204020203" pitchFamily="34" charset="0"/>
              </a:rPr>
              <a:t>Вавилов Дмитрий</a:t>
            </a:r>
          </a:p>
          <a:p>
            <a:r>
              <a:rPr lang="ru-RU" sz="2400" b="1" dirty="0" err="1">
                <a:ln>
                  <a:solidFill>
                    <a:schemeClr val="accent2"/>
                  </a:solidFill>
                </a:ln>
                <a:solidFill>
                  <a:srgbClr val="0C04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adugi" panose="020B0502040204020203" pitchFamily="34" charset="0"/>
              </a:rPr>
              <a:t>Горбецкий</a:t>
            </a:r>
            <a:r>
              <a:rPr lang="ru-RU" sz="2400" b="1" dirty="0">
                <a:ln>
                  <a:solidFill>
                    <a:schemeClr val="accent2"/>
                  </a:solidFill>
                </a:ln>
                <a:solidFill>
                  <a:srgbClr val="0C04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adugi" panose="020B0502040204020203" pitchFamily="34" charset="0"/>
              </a:rPr>
              <a:t> Дмитрий</a:t>
            </a:r>
          </a:p>
          <a:p>
            <a:r>
              <a:rPr lang="ru-RU" sz="2400" b="1" dirty="0">
                <a:ln>
                  <a:solidFill>
                    <a:schemeClr val="accent2"/>
                  </a:solidFill>
                </a:ln>
                <a:solidFill>
                  <a:srgbClr val="0C04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adugi" panose="020B0502040204020203" pitchFamily="34" charset="0"/>
              </a:rPr>
              <a:t>Козырев Никита</a:t>
            </a:r>
          </a:p>
          <a:p>
            <a:r>
              <a:rPr lang="ru-RU" sz="2400" b="1" dirty="0">
                <a:ln>
                  <a:solidFill>
                    <a:schemeClr val="accent2"/>
                  </a:solidFill>
                </a:ln>
                <a:solidFill>
                  <a:srgbClr val="0C04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adugi" panose="020B0502040204020203" pitchFamily="34" charset="0"/>
              </a:rPr>
              <a:t>Пономарев Степан</a:t>
            </a:r>
            <a:endParaRPr lang="en-US" sz="2400" b="1" dirty="0">
              <a:ln>
                <a:solidFill>
                  <a:schemeClr val="accent2"/>
                </a:solidFill>
              </a:ln>
              <a:solidFill>
                <a:srgbClr val="0C04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Gadugi" panose="020B0502040204020203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n>
                  <a:solidFill>
                    <a:schemeClr val="accent2"/>
                  </a:solidFill>
                </a:ln>
                <a:solidFill>
                  <a:srgbClr val="FFC000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n>
                  <a:solidFill>
                    <a:schemeClr val="accent2"/>
                  </a:solidFill>
                </a:ln>
                <a:solidFill>
                  <a:srgbClr val="FFC000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n>
                  <a:solidFill>
                    <a:schemeClr val="accent2"/>
                  </a:solidFill>
                </a:ln>
                <a:solidFill>
                  <a:srgbClr val="FFC000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n>
                  <a:solidFill>
                    <a:schemeClr val="accent2"/>
                  </a:solidFill>
                </a:ln>
                <a:solidFill>
                  <a:srgbClr val="FFC000"/>
                </a:solidFill>
              </a:endParaRPr>
            </a:p>
          </p:txBody>
        </p:sp>
      </p:grp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F512F73-0920-2247-9E2A-792B7D84FBEB}"/>
              </a:ext>
            </a:extLst>
          </p:cNvPr>
          <p:cNvSpPr/>
          <p:nvPr/>
        </p:nvSpPr>
        <p:spPr>
          <a:xfrm rot="18600002">
            <a:off x="6942594" y="2467369"/>
            <a:ext cx="40013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FFFFFF"/>
                </a:solidFill>
                <a:latin typeface="Arial" panose="020B0604020202020204" pitchFamily="34" charset="0"/>
              </a:rPr>
              <a:t>Risk Management</a:t>
            </a:r>
            <a:r>
              <a:rPr lang="en-GB" sz="28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!</a:t>
            </a:r>
            <a:r>
              <a:rPr lang="ru-RU" sz="28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r>
              <a:rPr lang="en-US" sz="28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V2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251" y="0"/>
            <a:ext cx="10896600" cy="854075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Разделяющая способность </a:t>
            </a:r>
            <a:r>
              <a:rPr lang="ru-RU" dirty="0" smtClean="0">
                <a:solidFill>
                  <a:schemeClr val="bg1"/>
                </a:solidFill>
              </a:rPr>
              <a:t>модели?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Конкретные кейсы (парочку)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50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251" y="0"/>
            <a:ext cx="10896600" cy="854075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Устойчивость модели во </a:t>
            </a:r>
            <a:r>
              <a:rPr lang="ru-RU" dirty="0" smtClean="0">
                <a:solidFill>
                  <a:schemeClr val="bg1"/>
                </a:solidFill>
              </a:rPr>
              <a:t>времени</a:t>
            </a:r>
            <a:r>
              <a:rPr lang="en-US" dirty="0" smtClean="0">
                <a:solidFill>
                  <a:schemeClr val="bg1"/>
                </a:solidFill>
              </a:rPr>
              <a:t>,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+ </a:t>
            </a:r>
            <a:r>
              <a:rPr lang="ru-RU" dirty="0" smtClean="0">
                <a:solidFill>
                  <a:schemeClr val="bg1"/>
                </a:solidFill>
              </a:rPr>
              <a:t>картинка с расширяющимся окном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+ результаты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101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52" t="9234" r="1952" b="9910"/>
          <a:stretch/>
        </p:blipFill>
        <p:spPr>
          <a:xfrm>
            <a:off x="0" y="19050"/>
            <a:ext cx="12192000" cy="683895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0" y="1"/>
            <a:ext cx="12192000" cy="5694197"/>
          </a:xfrm>
          <a:custGeom>
            <a:avLst/>
            <a:gdLst>
              <a:gd name="connsiteX0" fmla="*/ 0 w 12192000"/>
              <a:gd name="connsiteY0" fmla="*/ 0 h 5694197"/>
              <a:gd name="connsiteX1" fmla="*/ 12192000 w 12192000"/>
              <a:gd name="connsiteY1" fmla="*/ 0 h 5694197"/>
              <a:gd name="connsiteX2" fmla="*/ 12192000 w 12192000"/>
              <a:gd name="connsiteY2" fmla="*/ 3610195 h 5694197"/>
              <a:gd name="connsiteX3" fmla="*/ 12095531 w 12192000"/>
              <a:gd name="connsiteY3" fmla="*/ 3560068 h 5694197"/>
              <a:gd name="connsiteX4" fmla="*/ 9013373 w 12192000"/>
              <a:gd name="connsiteY4" fmla="*/ 4194630 h 5694197"/>
              <a:gd name="connsiteX5" fmla="*/ 6415316 w 12192000"/>
              <a:gd name="connsiteY5" fmla="*/ 5689600 h 5694197"/>
              <a:gd name="connsiteX6" fmla="*/ 4194631 w 12192000"/>
              <a:gd name="connsiteY6" fmla="*/ 3657600 h 5694197"/>
              <a:gd name="connsiteX7" fmla="*/ 2322287 w 12192000"/>
              <a:gd name="connsiteY7" fmla="*/ 4789714 h 5694197"/>
              <a:gd name="connsiteX8" fmla="*/ 66050 w 12192000"/>
              <a:gd name="connsiteY8" fmla="*/ 3615473 h 5694197"/>
              <a:gd name="connsiteX9" fmla="*/ 0 w 12192000"/>
              <a:gd name="connsiteY9" fmla="*/ 3529950 h 569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694197">
                <a:moveTo>
                  <a:pt x="0" y="0"/>
                </a:moveTo>
                <a:lnTo>
                  <a:pt x="12192000" y="0"/>
                </a:lnTo>
                <a:lnTo>
                  <a:pt x="12192000" y="3610195"/>
                </a:lnTo>
                <a:lnTo>
                  <a:pt x="12095531" y="3560068"/>
                </a:lnTo>
                <a:cubicBezTo>
                  <a:pt x="11284809" y="3226024"/>
                  <a:pt x="9925051" y="3874437"/>
                  <a:pt x="9013373" y="4194630"/>
                </a:cubicBezTo>
                <a:cubicBezTo>
                  <a:pt x="8040916" y="4536169"/>
                  <a:pt x="7218440" y="5779105"/>
                  <a:pt x="6415316" y="5689600"/>
                </a:cubicBezTo>
                <a:cubicBezTo>
                  <a:pt x="5612192" y="5600095"/>
                  <a:pt x="4876802" y="3807581"/>
                  <a:pt x="4194631" y="3657600"/>
                </a:cubicBezTo>
                <a:cubicBezTo>
                  <a:pt x="3512459" y="3507619"/>
                  <a:pt x="3060097" y="4879219"/>
                  <a:pt x="2322287" y="4789714"/>
                </a:cubicBezTo>
                <a:cubicBezTo>
                  <a:pt x="1722817" y="4716991"/>
                  <a:pt x="634680" y="4280165"/>
                  <a:pt x="66050" y="3615473"/>
                </a:cubicBezTo>
                <a:lnTo>
                  <a:pt x="0" y="352995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0" y="0"/>
            <a:ext cx="12192000" cy="4689892"/>
          </a:xfrm>
          <a:custGeom>
            <a:avLst/>
            <a:gdLst>
              <a:gd name="connsiteX0" fmla="*/ 0 w 12192000"/>
              <a:gd name="connsiteY0" fmla="*/ 0 h 4689892"/>
              <a:gd name="connsiteX1" fmla="*/ 12192000 w 12192000"/>
              <a:gd name="connsiteY1" fmla="*/ 0 h 4689892"/>
              <a:gd name="connsiteX2" fmla="*/ 12192000 w 12192000"/>
              <a:gd name="connsiteY2" fmla="*/ 4086180 h 4689892"/>
              <a:gd name="connsiteX3" fmla="*/ 12108330 w 12192000"/>
              <a:gd name="connsiteY3" fmla="*/ 4185713 h 4689892"/>
              <a:gd name="connsiteX4" fmla="*/ 11292114 w 12192000"/>
              <a:gd name="connsiteY4" fmla="*/ 4688114 h 4689892"/>
              <a:gd name="connsiteX5" fmla="*/ 8505371 w 12192000"/>
              <a:gd name="connsiteY5" fmla="*/ 2844800 h 4689892"/>
              <a:gd name="connsiteX6" fmla="*/ 6052460 w 12192000"/>
              <a:gd name="connsiteY6" fmla="*/ 4557486 h 4689892"/>
              <a:gd name="connsiteX7" fmla="*/ 3643086 w 12192000"/>
              <a:gd name="connsiteY7" fmla="*/ 2569029 h 4689892"/>
              <a:gd name="connsiteX8" fmla="*/ 1088571 w 12192000"/>
              <a:gd name="connsiteY8" fmla="*/ 3831771 h 4689892"/>
              <a:gd name="connsiteX9" fmla="*/ 62352 w 12192000"/>
              <a:gd name="connsiteY9" fmla="*/ 3135797 h 4689892"/>
              <a:gd name="connsiteX10" fmla="*/ 0 w 12192000"/>
              <a:gd name="connsiteY10" fmla="*/ 3063726 h 4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89892">
                <a:moveTo>
                  <a:pt x="0" y="0"/>
                </a:moveTo>
                <a:lnTo>
                  <a:pt x="12192000" y="0"/>
                </a:lnTo>
                <a:lnTo>
                  <a:pt x="12192000" y="4086180"/>
                </a:lnTo>
                <a:lnTo>
                  <a:pt x="12108330" y="4185713"/>
                </a:lnTo>
                <a:cubicBezTo>
                  <a:pt x="11854543" y="4467565"/>
                  <a:pt x="11570607" y="4662714"/>
                  <a:pt x="11292114" y="4688114"/>
                </a:cubicBezTo>
                <a:cubicBezTo>
                  <a:pt x="10549466" y="4755847"/>
                  <a:pt x="9378647" y="2866571"/>
                  <a:pt x="8505371" y="2844800"/>
                </a:cubicBezTo>
                <a:cubicBezTo>
                  <a:pt x="7632095" y="2823029"/>
                  <a:pt x="6862839" y="4603448"/>
                  <a:pt x="6052460" y="4557486"/>
                </a:cubicBezTo>
                <a:cubicBezTo>
                  <a:pt x="5242078" y="4511524"/>
                  <a:pt x="4470402" y="2689981"/>
                  <a:pt x="3643086" y="2569029"/>
                </a:cubicBezTo>
                <a:cubicBezTo>
                  <a:pt x="2815772" y="2448077"/>
                  <a:pt x="1823961" y="3901923"/>
                  <a:pt x="1088571" y="3831771"/>
                </a:cubicBezTo>
                <a:cubicBezTo>
                  <a:pt x="743857" y="3798888"/>
                  <a:pt x="381603" y="3486419"/>
                  <a:pt x="62352" y="3135797"/>
                </a:cubicBezTo>
                <a:lnTo>
                  <a:pt x="0" y="30637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647700" y="1187677"/>
            <a:ext cx="10896600" cy="854075"/>
          </a:xfrm>
        </p:spPr>
        <p:txBody>
          <a:bodyPr>
            <a:noAutofit/>
          </a:bodyPr>
          <a:lstStyle/>
          <a:p>
            <a:r>
              <a:rPr lang="ru-RU" sz="6000" dirty="0">
                <a:solidFill>
                  <a:schemeClr val="bg1"/>
                </a:solidFill>
              </a:rPr>
              <a:t>Спасибо за внимание!</a:t>
            </a:r>
            <a:endParaRPr lang="en-US" sz="6000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 flipV="1">
            <a:off x="9579430" y="-9331"/>
            <a:ext cx="2624767" cy="2751770"/>
            <a:chOff x="9579430" y="4279454"/>
            <a:chExt cx="2624767" cy="2751770"/>
          </a:xfrm>
        </p:grpSpPr>
        <p:sp>
          <p:nvSpPr>
            <p:cNvPr id="8" name="Freeform 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94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55" name="Freeform 54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/>
          <a:lstStyle/>
          <a:p>
            <a:r>
              <a:rPr lang="ru-RU" dirty="0">
                <a:solidFill>
                  <a:srgbClr val="0C0466"/>
                </a:solidFill>
              </a:rPr>
              <a:t>Команда</a:t>
            </a:r>
            <a:endParaRPr lang="en-US" dirty="0">
              <a:solidFill>
                <a:srgbClr val="0C04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1D2A9A-F1F1-2F48-96E7-233CF0482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872" y="1846627"/>
            <a:ext cx="1689275" cy="23561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8B9795-3410-7A45-BF23-D1FBA67D6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6402" y="1848508"/>
            <a:ext cx="1873679" cy="235618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9BDC39-BB12-294F-AE7E-C510F6EF95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81" t="10769" r="7220" b="23842"/>
          <a:stretch/>
        </p:blipFill>
        <p:spPr>
          <a:xfrm>
            <a:off x="7387073" y="1846627"/>
            <a:ext cx="1833606" cy="23561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CD9C1B7-F94F-FA42-9A04-8AADA9ADE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085" y="1846627"/>
            <a:ext cx="1811064" cy="23561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1E03DE-02DF-6443-8EFA-838B17951CDE}"/>
              </a:ext>
            </a:extLst>
          </p:cNvPr>
          <p:cNvSpPr txBox="1"/>
          <p:nvPr/>
        </p:nvSpPr>
        <p:spPr>
          <a:xfrm>
            <a:off x="5176631" y="4323252"/>
            <a:ext cx="18974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600" b="1" dirty="0">
                <a:solidFill>
                  <a:srgbClr val="0C0466"/>
                </a:solidFill>
              </a:rPr>
              <a:t>Козырев Никита</a:t>
            </a:r>
            <a:endParaRPr lang="en-US" sz="1600" b="1" dirty="0">
              <a:solidFill>
                <a:srgbClr val="0C046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426F43-89C3-DE42-B161-4A744B05E089}"/>
              </a:ext>
            </a:extLst>
          </p:cNvPr>
          <p:cNvSpPr txBox="1"/>
          <p:nvPr/>
        </p:nvSpPr>
        <p:spPr>
          <a:xfrm>
            <a:off x="2699867" y="4323250"/>
            <a:ext cx="18974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600" b="1" dirty="0" err="1">
                <a:solidFill>
                  <a:srgbClr val="0C0466"/>
                </a:solidFill>
              </a:rPr>
              <a:t>Горбецкий</a:t>
            </a:r>
            <a:r>
              <a:rPr lang="ru-RU" sz="1600" b="1" dirty="0">
                <a:solidFill>
                  <a:srgbClr val="0C0466"/>
                </a:solidFill>
              </a:rPr>
              <a:t> Дмитрий</a:t>
            </a:r>
            <a:endParaRPr lang="en-US" sz="1600" b="1" dirty="0">
              <a:solidFill>
                <a:srgbClr val="0C046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7F6BD8-7A35-D847-916B-967C21A9D394}"/>
              </a:ext>
            </a:extLst>
          </p:cNvPr>
          <p:cNvSpPr txBox="1"/>
          <p:nvPr/>
        </p:nvSpPr>
        <p:spPr>
          <a:xfrm>
            <a:off x="9848637" y="4323252"/>
            <a:ext cx="18974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600" b="1" dirty="0">
                <a:solidFill>
                  <a:srgbClr val="0C0466"/>
                </a:solidFill>
              </a:rPr>
              <a:t>Вавилов Дмитрий</a:t>
            </a:r>
            <a:endParaRPr lang="en-US" sz="1600" b="1" dirty="0">
              <a:solidFill>
                <a:srgbClr val="0C046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C4C45B-17F5-D048-88D5-8818A16EFE90}"/>
              </a:ext>
            </a:extLst>
          </p:cNvPr>
          <p:cNvSpPr txBox="1"/>
          <p:nvPr/>
        </p:nvSpPr>
        <p:spPr>
          <a:xfrm>
            <a:off x="7411976" y="4323253"/>
            <a:ext cx="18974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600" b="1" dirty="0">
                <a:solidFill>
                  <a:srgbClr val="0C0466"/>
                </a:solidFill>
              </a:rPr>
              <a:t>Бакланова Валерия</a:t>
            </a:r>
            <a:endParaRPr lang="en-US" sz="1600" b="1" dirty="0">
              <a:solidFill>
                <a:srgbClr val="0C046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0B4D7F-A24C-3C4D-9C3D-0B5BC0932250}"/>
              </a:ext>
            </a:extLst>
          </p:cNvPr>
          <p:cNvSpPr txBox="1"/>
          <p:nvPr/>
        </p:nvSpPr>
        <p:spPr>
          <a:xfrm>
            <a:off x="512280" y="4323251"/>
            <a:ext cx="18974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600" b="1" dirty="0">
                <a:solidFill>
                  <a:srgbClr val="0C0466"/>
                </a:solidFill>
              </a:rPr>
              <a:t>Пономарев Степан</a:t>
            </a:r>
            <a:endParaRPr lang="en-US" sz="1600" b="1" dirty="0">
              <a:solidFill>
                <a:srgbClr val="0C0466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315AF70-712C-FA40-937C-215364DE6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870" y="1846627"/>
            <a:ext cx="1939480" cy="23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1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0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673956" cy="1242398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Executive Summary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400799" y="1744862"/>
            <a:ext cx="5337337" cy="28931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ru-RU" sz="2400" u="sng" dirty="0">
                <a:solidFill>
                  <a:srgbClr val="0C0466"/>
                </a:solidFill>
                <a:latin typeface="Franklin Gothic Demi" panose="020B0703020102020204" pitchFamily="34" charset="0"/>
              </a:rPr>
              <a:t>Задача</a:t>
            </a:r>
            <a:r>
              <a:rPr lang="ru-RU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:</a:t>
            </a:r>
          </a:p>
          <a:p>
            <a:pPr algn="r"/>
            <a:endParaRPr lang="ru-RU" sz="20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pPr algn="just"/>
            <a:r>
              <a:rPr lang="ru-RU" sz="20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Построить модель предсказания вероятности дефолта заёмщика – физического лица по данным,</a:t>
            </a:r>
            <a:r>
              <a:rPr lang="en-US" sz="20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 </a:t>
            </a:r>
            <a:r>
              <a:rPr lang="ru-RU" sz="20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доступным в заявке</a:t>
            </a:r>
            <a:r>
              <a:rPr lang="ru-RU" sz="20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.</a:t>
            </a:r>
            <a:endParaRPr lang="ru-RU" sz="2000" dirty="0" smtClean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pPr algn="r"/>
            <a:endParaRPr lang="ru-RU" sz="20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pPr algn="r"/>
            <a:r>
              <a:rPr lang="ru-RU" sz="2400" u="sng" dirty="0">
                <a:solidFill>
                  <a:srgbClr val="0C0466"/>
                </a:solidFill>
                <a:latin typeface="Franklin Gothic Demi" panose="020B0703020102020204" pitchFamily="34" charset="0"/>
              </a:rPr>
              <a:t>Результаты</a:t>
            </a:r>
            <a:r>
              <a:rPr lang="ru-RU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:</a:t>
            </a:r>
          </a:p>
          <a:p>
            <a:pPr algn="r"/>
            <a:endParaRPr lang="ru-RU" sz="20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pPr algn="just"/>
            <a:r>
              <a:rPr lang="en-US" sz="20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#TODO</a:t>
            </a:r>
            <a:endParaRPr lang="en-US" sz="2000" dirty="0">
              <a:solidFill>
                <a:srgbClr val="FF0000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70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Данные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941928"/>
              </p:ext>
            </p:extLst>
          </p:nvPr>
        </p:nvGraphicFramePr>
        <p:xfrm>
          <a:off x="466164" y="1270800"/>
          <a:ext cx="11421035" cy="50291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583">
                  <a:extLst>
                    <a:ext uri="{9D8B030D-6E8A-4147-A177-3AD203B41FA5}">
                      <a16:colId xmlns:a16="http://schemas.microsoft.com/office/drawing/2014/main" val="2642602131"/>
                    </a:ext>
                  </a:extLst>
                </a:gridCol>
                <a:gridCol w="1148194">
                  <a:extLst>
                    <a:ext uri="{9D8B030D-6E8A-4147-A177-3AD203B41FA5}">
                      <a16:colId xmlns:a16="http://schemas.microsoft.com/office/drawing/2014/main" val="1879718176"/>
                    </a:ext>
                  </a:extLst>
                </a:gridCol>
                <a:gridCol w="4030757">
                  <a:extLst>
                    <a:ext uri="{9D8B030D-6E8A-4147-A177-3AD203B41FA5}">
                      <a16:colId xmlns:a16="http://schemas.microsoft.com/office/drawing/2014/main" val="3009872322"/>
                    </a:ext>
                  </a:extLst>
                </a:gridCol>
                <a:gridCol w="535753">
                  <a:extLst>
                    <a:ext uri="{9D8B030D-6E8A-4147-A177-3AD203B41FA5}">
                      <a16:colId xmlns:a16="http://schemas.microsoft.com/office/drawing/2014/main" val="3818896658"/>
                    </a:ext>
                  </a:extLst>
                </a:gridCol>
                <a:gridCol w="1397981">
                  <a:extLst>
                    <a:ext uri="{9D8B030D-6E8A-4147-A177-3AD203B41FA5}">
                      <a16:colId xmlns:a16="http://schemas.microsoft.com/office/drawing/2014/main" val="963150"/>
                    </a:ext>
                  </a:extLst>
                </a:gridCol>
                <a:gridCol w="4129767">
                  <a:extLst>
                    <a:ext uri="{9D8B030D-6E8A-4147-A177-3AD203B41FA5}">
                      <a16:colId xmlns:a16="http://schemas.microsoft.com/office/drawing/2014/main" val="1821560061"/>
                    </a:ext>
                  </a:extLst>
                </a:gridCol>
              </a:tblGrid>
              <a:tr h="193431"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признак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описание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признак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описание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extLst>
                  <a:ext uri="{0D108BD9-81ED-4DB2-BD59-A6C34878D82A}">
                    <a16:rowId xmlns:a16="http://schemas.microsoft.com/office/drawing/2014/main" val="3787414475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</a:t>
                      </a:r>
                      <a: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заявки в системы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addr_state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штат клиента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extLst>
                  <a:ext uri="{0D108BD9-81ED-4DB2-BD59-A6C34878D82A}">
                    <a16:rowId xmlns:a16="http://schemas.microsoft.com/office/drawing/2014/main" val="2512654366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loan_amnt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сумма выданного кредита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dti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Debt-to-income ratio, долг к доходу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extLst>
                  <a:ext uri="{0D108BD9-81ED-4DB2-BD59-A6C34878D82A}">
                    <a16:rowId xmlns:a16="http://schemas.microsoft.com/office/drawing/2014/main" val="1657236873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срок погашения кредита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earliest_cr_line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дата первого выданного кредита кредита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extLst>
                  <a:ext uri="{0D108BD9-81ED-4DB2-BD59-A6C34878D82A}">
                    <a16:rowId xmlns:a16="http://schemas.microsoft.com/office/drawing/2014/main" val="1138232587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int_rate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ставка по кредиту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fico_range_low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нижнее значение кредитного рейтинга ФИКО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extLst>
                  <a:ext uri="{0D108BD9-81ED-4DB2-BD59-A6C34878D82A}">
                    <a16:rowId xmlns:a16="http://schemas.microsoft.com/office/drawing/2014/main" val="320056174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installment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ежемесячный платеж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fico_range_high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верхнее значение кредитного рейтинга ФИКО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extLst>
                  <a:ext uri="{0D108BD9-81ED-4DB2-BD59-A6C34878D82A}">
                    <a16:rowId xmlns:a16="http://schemas.microsoft.com/office/drawing/2014/main" val="1800078412"/>
                  </a:ext>
                </a:extLst>
              </a:tr>
              <a:tr h="193431"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кредитный рейтинг заемщика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open_acc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открытых кредитных линий в кредитное досье заемщика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extLst>
                  <a:ext uri="{0D108BD9-81ED-4DB2-BD59-A6C34878D82A}">
                    <a16:rowId xmlns:a16="http://schemas.microsoft.com/office/drawing/2014/main" val="1459887606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sub_grade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подгруппа кредитного рейтинга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total_acc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общее количество кредитных линий в досье заемщика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extLst>
                  <a:ext uri="{0D108BD9-81ED-4DB2-BD59-A6C34878D82A}">
                    <a16:rowId xmlns:a16="http://schemas.microsoft.com/office/drawing/2014/main" val="3474351860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home_ownership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жилья клиента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policy_code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код продукта (общедоступность продукта)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extLst>
                  <a:ext uri="{0D108BD9-81ED-4DB2-BD59-A6C34878D82A}">
                    <a16:rowId xmlns:a16="http://schemas.microsoft.com/office/drawing/2014/main" val="3348552184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annual_inc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годовой доход клиента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application_type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заема (индивидуальный или в группе)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extLst>
                  <a:ext uri="{0D108BD9-81ED-4DB2-BD59-A6C34878D82A}">
                    <a16:rowId xmlns:a16="http://schemas.microsoft.com/office/drawing/2014/main" val="608456637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verification_status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статус дохода клиента (подтверждение)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mort_acc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ипотечных кредитов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extLst>
                  <a:ext uri="{0D108BD9-81ED-4DB2-BD59-A6C34878D82A}">
                    <a16:rowId xmlns:a16="http://schemas.microsoft.com/office/drawing/2014/main" val="589606027"/>
                  </a:ext>
                </a:extLst>
              </a:tr>
              <a:tr h="464233"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issue_d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дата выдачи кредита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pub_rec_bankruptcies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случаев, когда клиент был признан банкротом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extLst>
                  <a:ext uri="{0D108BD9-81ED-4DB2-BD59-A6C34878D82A}">
                    <a16:rowId xmlns:a16="http://schemas.microsoft.com/office/drawing/2014/main" val="576124580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loan_status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статус заявки (целевая переменная)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tax_liens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налогового залога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extLst>
                  <a:ext uri="{0D108BD9-81ED-4DB2-BD59-A6C34878D82A}">
                    <a16:rowId xmlns:a16="http://schemas.microsoft.com/office/drawing/2014/main" val="2607878240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причина взятия клиента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total_bal_ex_mort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кредитный баланс за исключением ипотеки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extLst>
                  <a:ext uri="{0D108BD9-81ED-4DB2-BD59-A6C34878D82A}">
                    <a16:rowId xmlns:a16="http://schemas.microsoft.com/office/drawing/2014/main" val="858440513"/>
                  </a:ext>
                </a:extLst>
              </a:tr>
              <a:tr h="309488"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подкатегория причины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total_bc_limit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максимальная доступная сумма по банковской карте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extLst>
                  <a:ext uri="{0D108BD9-81ED-4DB2-BD59-A6C34878D82A}">
                    <a16:rowId xmlns:a16="http://schemas.microsoft.com/office/drawing/2014/main" val="3199294338"/>
                  </a:ext>
                </a:extLst>
              </a:tr>
              <a:tr h="464233"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zip_code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почтовый индекс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ru-RU" sz="11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disbursement_method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ctr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ru-RU" sz="11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способ выдачи денег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9" marR="7709" marT="7709" marB="0" anchor="b"/>
                </a:tc>
                <a:extLst>
                  <a:ext uri="{0D108BD9-81ED-4DB2-BD59-A6C34878D82A}">
                    <a16:rowId xmlns:a16="http://schemas.microsoft.com/office/drawing/2014/main" val="1927425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59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62" y="192835"/>
            <a:ext cx="10896600" cy="85407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689" y="3869714"/>
            <a:ext cx="3045092" cy="26691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34" y="3869714"/>
            <a:ext cx="3152276" cy="26691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46" y="1548251"/>
            <a:ext cx="3908182" cy="141016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230" y="1548251"/>
            <a:ext cx="3376387" cy="141065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0617" y="1551124"/>
            <a:ext cx="3250451" cy="140729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116637" y="3186598"/>
            <a:ext cx="1011794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dirty="0" smtClean="0"/>
              <a:t>Есть </a:t>
            </a:r>
            <a:r>
              <a:rPr lang="ru-RU" dirty="0"/>
              <a:t>выбросы – удалим их (заявки плохо оформленные в системе предсказывать не будем)</a:t>
            </a:r>
            <a:endParaRPr lang="en-US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842180" y="1078013"/>
            <a:ext cx="1048997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dirty="0"/>
              <a:t>В данных есть «бесполезные» признаки – на тесте встречаются значения признаков, отличные от </a:t>
            </a:r>
            <a:r>
              <a:rPr lang="ru-RU" dirty="0" err="1"/>
              <a:t>трейна</a:t>
            </a:r>
            <a:endParaRPr lang="en-US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0560" y="3869714"/>
            <a:ext cx="2901526" cy="266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4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62" y="192835"/>
            <a:ext cx="10896600" cy="85407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3" name="Рисунок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18" y="1886487"/>
            <a:ext cx="4821390" cy="451057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9458" y="2446405"/>
            <a:ext cx="1965533" cy="3582886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5898258" y="4767562"/>
            <a:ext cx="1963475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3200" dirty="0"/>
              <a:t>Удаляем</a:t>
            </a:r>
            <a:endParaRPr lang="ru-RU" sz="3200" dirty="0"/>
          </a:p>
        </p:txBody>
      </p:sp>
      <p:sp>
        <p:nvSpPr>
          <p:cNvPr id="16" name="Правая фигурная скобка 15"/>
          <p:cNvSpPr/>
          <p:nvPr/>
        </p:nvSpPr>
        <p:spPr>
          <a:xfrm rot="5400000">
            <a:off x="4515033" y="6061569"/>
            <a:ext cx="274422" cy="42306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авая фигурная скобка 33"/>
          <p:cNvSpPr/>
          <p:nvPr/>
        </p:nvSpPr>
        <p:spPr>
          <a:xfrm rot="10800000">
            <a:off x="8775035" y="4237847"/>
            <a:ext cx="274422" cy="164420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Соединительная линия уступом 17"/>
          <p:cNvCxnSpPr>
            <a:stCxn id="13" idx="2"/>
          </p:cNvCxnSpPr>
          <p:nvPr/>
        </p:nvCxnSpPr>
        <p:spPr>
          <a:xfrm rot="5400000">
            <a:off x="5489970" y="4883075"/>
            <a:ext cx="920765" cy="185928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3" idx="3"/>
            <a:endCxn id="34" idx="1"/>
          </p:cNvCxnSpPr>
          <p:nvPr/>
        </p:nvCxnSpPr>
        <p:spPr>
          <a:xfrm>
            <a:off x="7861733" y="5059950"/>
            <a:ext cx="9133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48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251" y="0"/>
            <a:ext cx="10896600" cy="854075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Интерпретируемый </a:t>
            </a:r>
            <a:r>
              <a:rPr lang="ru-RU" dirty="0" err="1" smtClean="0">
                <a:solidFill>
                  <a:schemeClr val="bg1"/>
                </a:solidFill>
              </a:rPr>
              <a:t>скоринг</a:t>
            </a:r>
            <a:r>
              <a:rPr lang="ru-RU" dirty="0" smtClean="0">
                <a:solidFill>
                  <a:schemeClr val="bg1"/>
                </a:solidFill>
              </a:rPr>
              <a:t> – логистическая регрессия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74" y="1626577"/>
            <a:ext cx="7593551" cy="39076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954" y="1537310"/>
            <a:ext cx="5230952" cy="500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251" y="0"/>
            <a:ext cx="10896600" cy="854075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Модель получше – </a:t>
            </a:r>
            <a:r>
              <a:rPr lang="en-US" dirty="0" err="1" smtClean="0">
                <a:solidFill>
                  <a:schemeClr val="bg1"/>
                </a:solidFill>
              </a:rPr>
              <a:t>LightGBM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15" y="2236558"/>
            <a:ext cx="7037646" cy="360310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866" y="1718550"/>
            <a:ext cx="5626827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3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251" y="0"/>
            <a:ext cx="10896600" cy="854075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Переобучение моделей + Выбрасываем признаки + таблица с результатами и метриками по моделям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48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251" y="0"/>
            <a:ext cx="10896600" cy="854075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Результаты </a:t>
            </a:r>
            <a:r>
              <a:rPr lang="ru-RU" dirty="0" err="1" smtClean="0">
                <a:solidFill>
                  <a:schemeClr val="bg1"/>
                </a:solidFill>
              </a:rPr>
              <a:t>валидации</a:t>
            </a:r>
            <a:r>
              <a:rPr lang="ru-RU" dirty="0" smtClean="0">
                <a:solidFill>
                  <a:schemeClr val="bg1"/>
                </a:solidFill>
              </a:rPr>
              <a:t> моделей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161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{6A19F355-822B-3246-9B43-BAC59C682A1B}tf10001119</Template>
  <TotalTime>2049</TotalTime>
  <Words>350</Words>
  <Application>Microsoft Office PowerPoint</Application>
  <PresentationFormat>Широкоэкранный</PresentationFormat>
  <Paragraphs>154</Paragraphs>
  <Slides>13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Franklin Gothic Demi</vt:lpstr>
      <vt:lpstr>Gadugi</vt:lpstr>
      <vt:lpstr>Times New Roman</vt:lpstr>
      <vt:lpstr>Office Theme</vt:lpstr>
      <vt:lpstr>Презентация PowerPoint</vt:lpstr>
      <vt:lpstr>Executive Summary</vt:lpstr>
      <vt:lpstr>Данные</vt:lpstr>
      <vt:lpstr>EDA</vt:lpstr>
      <vt:lpstr>EDA</vt:lpstr>
      <vt:lpstr>Интерпретируемый скоринг – логистическая регрессия</vt:lpstr>
      <vt:lpstr>Модель получше – LightGBM</vt:lpstr>
      <vt:lpstr>Переобучение моделей + Выбрасываем признаки + таблица с результатами и метриками по моделям </vt:lpstr>
      <vt:lpstr>Результаты валидации моделей</vt:lpstr>
      <vt:lpstr>Разделяющая способность модели? Конкретные кейсы (парочку)</vt:lpstr>
      <vt:lpstr>Устойчивость модели во времени, + картинка с расширяющимся окном + результаты</vt:lpstr>
      <vt:lpstr>Спасибо за внимание!</vt:lpstr>
      <vt:lpstr>Команда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Горбецкий Дмитрий Иванович</cp:lastModifiedBy>
  <cp:revision>236</cp:revision>
  <dcterms:created xsi:type="dcterms:W3CDTF">2019-06-28T10:05:41Z</dcterms:created>
  <dcterms:modified xsi:type="dcterms:W3CDTF">2021-06-09T22:13:10Z</dcterms:modified>
</cp:coreProperties>
</file>